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4" r:id="rId7"/>
    <p:sldId id="266" r:id="rId8"/>
    <p:sldId id="265" r:id="rId9"/>
    <p:sldId id="267" r:id="rId10"/>
    <p:sldId id="268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90"/>
  </p:normalViewPr>
  <p:slideViewPr>
    <p:cSldViewPr snapToGrid="0" snapToObjects="1">
      <p:cViewPr varScale="1">
        <p:scale>
          <a:sx n="131" d="100"/>
          <a:sy n="13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274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2584" y="963108"/>
            <a:ext cx="3474132" cy="3159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3971" y="314311"/>
            <a:ext cx="2178619" cy="523087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2142424" y="5726288"/>
            <a:ext cx="7907152" cy="749912"/>
            <a:chOff x="1381227" y="5417655"/>
            <a:chExt cx="9842038" cy="933416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06669" y="5488524"/>
              <a:ext cx="791737" cy="75346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1227" y="5488524"/>
              <a:ext cx="948088" cy="86254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23551" y="5572404"/>
              <a:ext cx="2528029" cy="66958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75760" y="5417655"/>
              <a:ext cx="970437" cy="89193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28934" y="5487610"/>
              <a:ext cx="1025492" cy="75202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31780" y="5533315"/>
              <a:ext cx="2191485" cy="7477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80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251"/>
            <a:ext cx="10515600" cy="722528"/>
          </a:xfrm>
        </p:spPr>
        <p:txBody>
          <a:bodyPr anchor="ctr">
            <a:normAutofit/>
          </a:bodyPr>
          <a:lstStyle>
            <a:lvl1pPr>
              <a:defRPr sz="2400" b="1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357"/>
            <a:ext cx="10515600" cy="4351338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0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5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F2F9-7C16-6846-BF20-D625C74CDE41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DF5A-A2DC-584D-AF58-7F42F4C092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20" y="365125"/>
            <a:ext cx="851159" cy="7740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0649" y="516312"/>
            <a:ext cx="1403101" cy="336885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3918886" y="6235831"/>
            <a:ext cx="4354228" cy="412954"/>
            <a:chOff x="1381227" y="5417655"/>
            <a:chExt cx="9842038" cy="933416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06669" y="5488524"/>
              <a:ext cx="791737" cy="75346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1227" y="5488524"/>
              <a:ext cx="948088" cy="86254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23551" y="5572404"/>
              <a:ext cx="2528029" cy="66958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75760" y="5417655"/>
              <a:ext cx="970437" cy="89193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28934" y="5487610"/>
              <a:ext cx="1025492" cy="75202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31780" y="5533315"/>
              <a:ext cx="2191485" cy="7477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44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batbumi.i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hyperlink" Target="http://www.sobatbumi.id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9208" y="4196614"/>
            <a:ext cx="513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SOSIALISASI PROGRAM</a:t>
            </a:r>
          </a:p>
        </p:txBody>
      </p:sp>
    </p:spTree>
    <p:extLst>
      <p:ext uri="{BB962C8B-B14F-4D97-AF65-F5344CB8AC3E}">
        <p14:creationId xmlns:p14="http://schemas.microsoft.com/office/powerpoint/2010/main" val="55779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14439"/>
            <a:ext cx="10875745" cy="715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Seleksi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juri</a:t>
            </a:r>
            <a:r>
              <a:rPr lang="en-US" sz="1600" dirty="0"/>
              <a:t> yang </a:t>
            </a:r>
            <a:r>
              <a:rPr lang="en-US" sz="1600" dirty="0" err="1"/>
              <a:t>kompeten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, </a:t>
            </a:r>
            <a:r>
              <a:rPr lang="en-US" sz="1600" dirty="0" err="1"/>
              <a:t>metodologi</a:t>
            </a:r>
            <a:r>
              <a:rPr lang="en-US" sz="1600" dirty="0"/>
              <a:t>, </a:t>
            </a:r>
            <a:r>
              <a:rPr lang="en-US" sz="1600" dirty="0" err="1"/>
              <a:t>substansi</a:t>
            </a:r>
            <a:r>
              <a:rPr lang="en-US" sz="1600" dirty="0"/>
              <a:t>, yang </a:t>
            </a:r>
            <a:r>
              <a:rPr lang="en-US" sz="1600" dirty="0" err="1"/>
              <a:t>aspek</a:t>
            </a:r>
            <a:r>
              <a:rPr lang="en-US" sz="1600" dirty="0"/>
              <a:t> </a:t>
            </a:r>
            <a:r>
              <a:rPr lang="en-US" sz="1600" dirty="0" err="1"/>
              <a:t>penilaiannya</a:t>
            </a:r>
            <a:r>
              <a:rPr lang="en-US" sz="1600" dirty="0"/>
              <a:t> </a:t>
            </a:r>
            <a:r>
              <a:rPr lang="en-US" sz="1600" dirty="0" err="1"/>
              <a:t>meliputi</a:t>
            </a:r>
            <a:r>
              <a:rPr lang="en-US" sz="1600" dirty="0"/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89196" y="2474263"/>
            <a:ext cx="6872438" cy="653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Kesesuaian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substansi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riset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89196" y="3295871"/>
            <a:ext cx="6872438" cy="653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Koherensi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antara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rumusan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masalah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teori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metode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riset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dipakai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89196" y="4117479"/>
            <a:ext cx="6872438" cy="653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Nilai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manfaat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riset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dilakukan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terhadap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masyarakat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2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7458" y="4196614"/>
            <a:ext cx="3397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/>
              <a:t>TERIMA KASIH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8784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Tentang</a:t>
            </a:r>
            <a:r>
              <a:rPr lang="en-US" dirty="0"/>
              <a:t> Program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Sobat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356"/>
            <a:ext cx="10515600" cy="44500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500" dirty="0"/>
              <a:t>PT </a:t>
            </a:r>
            <a:r>
              <a:rPr lang="en-US" sz="1500" dirty="0" err="1"/>
              <a:t>Pertamina</a:t>
            </a:r>
            <a:r>
              <a:rPr lang="en-US" sz="1500" dirty="0"/>
              <a:t> (</a:t>
            </a:r>
            <a:r>
              <a:rPr lang="en-US" sz="1500" dirty="0" err="1"/>
              <a:t>Persero</a:t>
            </a:r>
            <a:r>
              <a:rPr lang="en-US" sz="1500" dirty="0"/>
              <a:t>) </a:t>
            </a:r>
            <a:r>
              <a:rPr lang="en-US" sz="1500" dirty="0" err="1"/>
              <a:t>mendukung</a:t>
            </a:r>
            <a:r>
              <a:rPr lang="en-US" sz="1500" dirty="0"/>
              <a:t> </a:t>
            </a:r>
            <a:r>
              <a:rPr lang="en-US" sz="1500" dirty="0" err="1"/>
              <a:t>penuh</a:t>
            </a:r>
            <a:r>
              <a:rPr lang="en-US" sz="1500" dirty="0"/>
              <a:t> </a:t>
            </a:r>
            <a:r>
              <a:rPr lang="en-US" sz="1500" dirty="0" err="1"/>
              <a:t>upaya</a:t>
            </a:r>
            <a:r>
              <a:rPr lang="en-US" sz="1500" dirty="0"/>
              <a:t> </a:t>
            </a:r>
            <a:r>
              <a:rPr lang="en-US" sz="1500" dirty="0" err="1"/>
              <a:t>pengembangan</a:t>
            </a:r>
            <a:r>
              <a:rPr lang="en-US" sz="1500" dirty="0"/>
              <a:t> </a:t>
            </a:r>
            <a:r>
              <a:rPr lang="en-US" sz="1500" dirty="0" err="1"/>
              <a:t>serta</a:t>
            </a:r>
            <a:r>
              <a:rPr lang="en-US" sz="1500" dirty="0"/>
              <a:t> </a:t>
            </a:r>
            <a:r>
              <a:rPr lang="en-US" sz="1500" dirty="0" err="1"/>
              <a:t>pemanfaatan</a:t>
            </a:r>
            <a:r>
              <a:rPr lang="en-US" sz="1500" dirty="0"/>
              <a:t> </a:t>
            </a:r>
            <a:r>
              <a:rPr lang="en-US" sz="1500" dirty="0" err="1"/>
              <a:t>Energi</a:t>
            </a:r>
            <a:r>
              <a:rPr lang="en-US" sz="1500" dirty="0"/>
              <a:t> </a:t>
            </a:r>
            <a:r>
              <a:rPr lang="en-US" sz="1500" dirty="0" err="1"/>
              <a:t>Baru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Terbarukan</a:t>
            </a:r>
            <a:r>
              <a:rPr lang="en-US" sz="1500" dirty="0"/>
              <a:t> (EBT).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Sebagai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perusahaan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yang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berfokus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pada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EBT,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Pertamina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menyelenggarakan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Sobat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Bumi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 yang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bertujuan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untuk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mengembangkan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bibit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unggul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Indonesia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dalam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menciptakan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inovasi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energi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bagi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keberlangsungan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bumi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Tahun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2020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merupakan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tahun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ke-10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penyelenggaraan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dirty="0"/>
              <a:t>, yang </a:t>
            </a:r>
            <a:r>
              <a:rPr lang="en-US" sz="1500" dirty="0" err="1"/>
              <a:t>sebelumnya</a:t>
            </a:r>
            <a:r>
              <a:rPr lang="en-US" sz="1500" dirty="0"/>
              <a:t> </a:t>
            </a:r>
            <a:r>
              <a:rPr lang="en-US" sz="1500" dirty="0" err="1"/>
              <a:t>dikemas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nama</a:t>
            </a:r>
            <a:r>
              <a:rPr lang="en-US" sz="1500" dirty="0"/>
              <a:t> </a:t>
            </a:r>
            <a:r>
              <a:rPr lang="en-US" sz="1500" dirty="0" err="1"/>
              <a:t>Olimpiade</a:t>
            </a:r>
            <a:r>
              <a:rPr lang="en-US" sz="1500" dirty="0"/>
              <a:t> </a:t>
            </a:r>
            <a:r>
              <a:rPr lang="en-US" sz="1500" dirty="0" err="1"/>
              <a:t>Sains</a:t>
            </a:r>
            <a:r>
              <a:rPr lang="en-US" sz="1500" dirty="0"/>
              <a:t> Nasional (OSN).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Dalam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situasi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Pandemi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500" b="1" i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Covid-19</a:t>
            </a:r>
            <a:r>
              <a:rPr lang="en-US" sz="1500" dirty="0"/>
              <a:t> yang </a:t>
            </a:r>
            <a:r>
              <a:rPr lang="en-US" sz="1500" dirty="0" err="1"/>
              <a:t>membatasi</a:t>
            </a:r>
            <a:r>
              <a:rPr lang="en-US" sz="1500" dirty="0"/>
              <a:t> </a:t>
            </a:r>
            <a:r>
              <a:rPr lang="en-US" sz="1500" dirty="0" err="1"/>
              <a:t>tatanan</a:t>
            </a:r>
            <a:r>
              <a:rPr lang="en-US" sz="1500" dirty="0"/>
              <a:t> </a:t>
            </a:r>
            <a:r>
              <a:rPr lang="en-US" sz="1500" dirty="0" err="1"/>
              <a:t>berkehidupan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berkegiatan</a:t>
            </a:r>
            <a:r>
              <a:rPr lang="en-US" sz="1500" dirty="0"/>
              <a:t> di </a:t>
            </a:r>
            <a:r>
              <a:rPr lang="en-US" sz="1500" dirty="0" err="1"/>
              <a:t>masyarakat</a:t>
            </a:r>
            <a:r>
              <a:rPr lang="en-US" sz="1500" dirty="0"/>
              <a:t>,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Pertamina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tetap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mendorong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adanya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kegiatan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produktif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guna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meningkatkan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kreativitas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bangsa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dengan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mengadakan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secara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online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melalui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website 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hlinkClick r:id="rId2"/>
              </a:rPr>
              <a:t>www.sobatbumi.id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Diharapkan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secara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500" b="1" i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ini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mampu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menjaring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seluruh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lapisan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masyarakat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/>
              <a:t>- </a:t>
            </a:r>
            <a:r>
              <a:rPr lang="en-US" sz="1500" dirty="0" err="1"/>
              <a:t>mulai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mahasiswa</a:t>
            </a:r>
            <a:r>
              <a:rPr lang="en-US" sz="1500" dirty="0"/>
              <a:t>/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jenjang</a:t>
            </a:r>
            <a:r>
              <a:rPr lang="en-US" sz="1500" dirty="0"/>
              <a:t> S1 </a:t>
            </a:r>
            <a:r>
              <a:rPr lang="en-US" sz="1500" dirty="0" err="1"/>
              <a:t>maupun</a:t>
            </a:r>
            <a:r>
              <a:rPr lang="en-US" sz="1500" dirty="0"/>
              <a:t> S2, </a:t>
            </a:r>
            <a:r>
              <a:rPr lang="en-US" sz="1500" dirty="0" err="1"/>
              <a:t>pengajar</a:t>
            </a:r>
            <a:r>
              <a:rPr lang="en-US" sz="1500" dirty="0"/>
              <a:t>/</a:t>
            </a:r>
            <a:r>
              <a:rPr lang="en-US" sz="1500" dirty="0" err="1"/>
              <a:t>akademisi</a:t>
            </a:r>
            <a:r>
              <a:rPr lang="en-US" sz="1500" dirty="0"/>
              <a:t>, </a:t>
            </a:r>
            <a:r>
              <a:rPr lang="en-US" sz="1500" dirty="0" err="1"/>
              <a:t>peneliti</a:t>
            </a:r>
            <a:r>
              <a:rPr lang="en-US" sz="1500" dirty="0"/>
              <a:t>, </a:t>
            </a:r>
            <a:r>
              <a:rPr lang="en-US" sz="1500" dirty="0" err="1"/>
              <a:t>pelaku</a:t>
            </a:r>
            <a:r>
              <a:rPr lang="en-US" sz="1500" dirty="0"/>
              <a:t> </a:t>
            </a:r>
            <a:r>
              <a:rPr lang="en-US" sz="1500" dirty="0" err="1"/>
              <a:t>usaha</a:t>
            </a:r>
            <a:r>
              <a:rPr lang="en-US" sz="1500" dirty="0"/>
              <a:t> di </a:t>
            </a:r>
            <a:r>
              <a:rPr lang="en-US" sz="1500" dirty="0" err="1"/>
              <a:t>bidang</a:t>
            </a:r>
            <a:r>
              <a:rPr lang="en-US" sz="1500" dirty="0"/>
              <a:t> </a:t>
            </a:r>
            <a:r>
              <a:rPr lang="en-US" sz="1500" dirty="0" err="1"/>
              <a:t>energi</a:t>
            </a:r>
            <a:r>
              <a:rPr lang="en-US" sz="1500" dirty="0"/>
              <a:t> </a:t>
            </a:r>
            <a:r>
              <a:rPr lang="en-US" sz="1500" dirty="0" err="1"/>
              <a:t>baru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terbarukan</a:t>
            </a:r>
            <a:r>
              <a:rPr lang="en-US" sz="1500" dirty="0"/>
              <a:t>, </a:t>
            </a:r>
            <a:r>
              <a:rPr lang="en-US" sz="1500" dirty="0" err="1"/>
              <a:t>maupun</a:t>
            </a:r>
            <a:r>
              <a:rPr lang="en-US" sz="1500" dirty="0"/>
              <a:t> </a:t>
            </a:r>
            <a:r>
              <a:rPr lang="en-US" sz="1500" dirty="0" err="1"/>
              <a:t>penggiat</a:t>
            </a:r>
            <a:r>
              <a:rPr lang="en-US" sz="1500" dirty="0"/>
              <a:t> di </a:t>
            </a:r>
            <a:r>
              <a:rPr lang="en-US" sz="1500" dirty="0" err="1"/>
              <a:t>bidang</a:t>
            </a:r>
            <a:r>
              <a:rPr lang="en-US" sz="1500" dirty="0"/>
              <a:t> </a:t>
            </a:r>
            <a:r>
              <a:rPr lang="en-US" sz="1500" dirty="0" err="1"/>
              <a:t>energi</a:t>
            </a:r>
            <a:r>
              <a:rPr lang="en-US" sz="1500" dirty="0"/>
              <a:t>;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sehingga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tetap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mampu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berinovasi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berkontribusi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untuk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keberlangsungan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bumi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sekalipun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dalam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kondisi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yang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terbatas</a:t>
            </a:r>
            <a:r>
              <a:rPr lang="en-US" sz="15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Melalui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Sobat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Bumi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Pertamina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ingin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menginspirasi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masyarakat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luas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dalam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mengembangkan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ide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kreatif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inovatif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, yang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bertujuan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untuk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memaksimalkan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potensi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u="sng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energi</a:t>
            </a:r>
            <a:r>
              <a:rPr lang="en-US" sz="15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di Indonesia,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sehingga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mampu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memenuhi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kebutuhan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energi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di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daerah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terpencil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pelosok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dan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atau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terisolisir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lainnya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4739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Sobat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357"/>
            <a:ext cx="10515600" cy="3285390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/>
              <a:t>Program </a:t>
            </a:r>
            <a:r>
              <a:rPr lang="en-US" sz="1500" dirty="0" err="1"/>
              <a:t>Kompetisi</a:t>
            </a:r>
            <a:r>
              <a:rPr lang="en-US" sz="1500" dirty="0"/>
              <a:t> </a:t>
            </a:r>
            <a:r>
              <a:rPr lang="en-US" sz="1500" dirty="0" err="1"/>
              <a:t>Sobat</a:t>
            </a:r>
            <a:r>
              <a:rPr lang="en-US" sz="1500" dirty="0"/>
              <a:t> </a:t>
            </a:r>
            <a:r>
              <a:rPr lang="en-US" sz="1500" dirty="0" err="1"/>
              <a:t>Bumi</a:t>
            </a:r>
            <a:r>
              <a:rPr lang="en-US" sz="1500" dirty="0"/>
              <a:t> </a:t>
            </a:r>
            <a:r>
              <a:rPr lang="en-US" sz="1500" dirty="0" err="1"/>
              <a:t>memiliki</a:t>
            </a:r>
            <a:r>
              <a:rPr lang="en-US" sz="1500" dirty="0"/>
              <a:t> 2 (</a:t>
            </a:r>
            <a:r>
              <a:rPr lang="en-US" sz="1500" dirty="0" err="1"/>
              <a:t>dua</a:t>
            </a:r>
            <a:r>
              <a:rPr lang="en-US" sz="1500" dirty="0"/>
              <a:t>) </a:t>
            </a:r>
            <a:r>
              <a:rPr lang="en-US" sz="1500" dirty="0" err="1"/>
              <a:t>kategori</a:t>
            </a:r>
            <a:r>
              <a:rPr lang="en-US" sz="1500" dirty="0"/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kategori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teori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sains</a:t>
            </a:r>
            <a:endParaRPr lang="en-US" sz="1500" b="1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300" dirty="0" err="1"/>
              <a:t>Merupakan</a:t>
            </a:r>
            <a:r>
              <a:rPr lang="en-US" sz="1300" dirty="0"/>
              <a:t> </a:t>
            </a:r>
            <a:r>
              <a:rPr lang="en-US" sz="1300" dirty="0" err="1"/>
              <a:t>kompetisi</a:t>
            </a:r>
            <a:r>
              <a:rPr lang="en-US" sz="1300" dirty="0"/>
              <a:t> </a:t>
            </a:r>
            <a:r>
              <a:rPr lang="en-US" sz="1300" dirty="0" err="1"/>
              <a:t>teori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Universitas</a:t>
            </a:r>
            <a:r>
              <a:rPr lang="en-US" sz="1300" dirty="0"/>
              <a:t> di </a:t>
            </a:r>
            <a:r>
              <a:rPr lang="en-US" sz="1300" dirty="0" err="1"/>
              <a:t>bidang</a:t>
            </a:r>
            <a:r>
              <a:rPr lang="en-US" sz="1300" dirty="0"/>
              <a:t> </a:t>
            </a:r>
            <a:r>
              <a:rPr lang="en-US" sz="1300" dirty="0" err="1"/>
              <a:t>Matematika</a:t>
            </a:r>
            <a:r>
              <a:rPr lang="en-US" sz="1300" dirty="0"/>
              <a:t>, </a:t>
            </a:r>
            <a:r>
              <a:rPr lang="en-US" sz="1300" dirty="0" err="1"/>
              <a:t>Fisika</a:t>
            </a:r>
            <a:r>
              <a:rPr lang="en-US" sz="1300" dirty="0"/>
              <a:t>, </a:t>
            </a:r>
            <a:r>
              <a:rPr lang="en-US" sz="1300" dirty="0" err="1"/>
              <a:t>Biologi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Kimia, yang </a:t>
            </a:r>
            <a:r>
              <a:rPr lang="en-US" sz="1300" dirty="0" err="1"/>
              <a:t>terbuka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seluruh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perguruan</a:t>
            </a:r>
            <a:r>
              <a:rPr lang="en-US" sz="1300" dirty="0"/>
              <a:t> </a:t>
            </a:r>
            <a:r>
              <a:rPr lang="en-US" sz="1300" dirty="0" err="1"/>
              <a:t>tinggi</a:t>
            </a:r>
            <a:r>
              <a:rPr lang="en-US" sz="1300" dirty="0"/>
              <a:t> </a:t>
            </a:r>
            <a:r>
              <a:rPr lang="en-US" sz="1300" dirty="0" err="1"/>
              <a:t>negeri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swasta</a:t>
            </a:r>
            <a:r>
              <a:rPr lang="en-US" sz="1300" dirty="0"/>
              <a:t> di </a:t>
            </a:r>
            <a:r>
              <a:rPr lang="en-US" sz="1300" dirty="0" err="1"/>
              <a:t>seluruh</a:t>
            </a:r>
            <a:r>
              <a:rPr lang="en-US" sz="1300" dirty="0"/>
              <a:t> Indonesia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300" dirty="0" err="1"/>
              <a:t>Peserta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boleh</a:t>
            </a:r>
            <a:r>
              <a:rPr lang="en-US" sz="1300" dirty="0"/>
              <a:t> </a:t>
            </a:r>
            <a:r>
              <a:rPr lang="en-US" sz="1300" dirty="0" err="1"/>
              <a:t>berasal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semua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jurusan</a:t>
            </a:r>
            <a:r>
              <a:rPr lang="en-US" sz="1300" dirty="0"/>
              <a:t> yang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berasal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Universitas</a:t>
            </a:r>
            <a:r>
              <a:rPr lang="en-US" sz="1300" dirty="0"/>
              <a:t>, </a:t>
            </a:r>
            <a:r>
              <a:rPr lang="en-US" sz="1300" dirty="0" err="1"/>
              <a:t>Institut</a:t>
            </a:r>
            <a:r>
              <a:rPr lang="en-US" sz="1300" dirty="0"/>
              <a:t>, </a:t>
            </a:r>
            <a:r>
              <a:rPr lang="en-US" sz="1300" dirty="0" err="1"/>
              <a:t>Sekolah</a:t>
            </a:r>
            <a:r>
              <a:rPr lang="en-US" sz="1300" dirty="0"/>
              <a:t> Tinggi </a:t>
            </a:r>
            <a:r>
              <a:rPr lang="en-US" sz="1300" dirty="0" err="1"/>
              <a:t>ataupun</a:t>
            </a:r>
            <a:r>
              <a:rPr lang="en-US" sz="1300" dirty="0"/>
              <a:t> </a:t>
            </a:r>
            <a:r>
              <a:rPr lang="en-US" sz="1300" dirty="0" err="1"/>
              <a:t>Politeknik</a:t>
            </a:r>
            <a:r>
              <a:rPr lang="en-US" sz="1300" dirty="0"/>
              <a:t> di </a:t>
            </a:r>
            <a:r>
              <a:rPr lang="en-US" sz="1300" dirty="0" err="1"/>
              <a:t>seluruh</a:t>
            </a:r>
            <a:r>
              <a:rPr lang="en-US" sz="1300" dirty="0"/>
              <a:t> Indonesia.</a:t>
            </a:r>
            <a:endParaRPr lang="en-US" sz="1500" dirty="0"/>
          </a:p>
          <a:p>
            <a:pPr marL="342900" marR="0" lvl="0" indent="-342900" defTabSz="91440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kategori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proyek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Calibri" charset="0"/>
                <a:cs typeface="Calibri" charset="0"/>
              </a:rPr>
              <a:t>inovasi</a:t>
            </a:r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 EBT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300" dirty="0" err="1"/>
              <a:t>Merupakan</a:t>
            </a:r>
            <a:r>
              <a:rPr lang="en-US" sz="1300" dirty="0"/>
              <a:t> </a:t>
            </a:r>
            <a:r>
              <a:rPr lang="en-US" sz="1300" dirty="0" err="1"/>
              <a:t>kompetisi</a:t>
            </a:r>
            <a:r>
              <a:rPr lang="en-US" sz="1300" dirty="0"/>
              <a:t> </a:t>
            </a:r>
            <a:r>
              <a:rPr lang="en-US" sz="1300" dirty="0" err="1"/>
              <a:t>terobosan</a:t>
            </a:r>
            <a:r>
              <a:rPr lang="en-US" sz="1300" dirty="0"/>
              <a:t> ide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teknologi</a:t>
            </a:r>
            <a:r>
              <a:rPr lang="en-US" sz="1300" dirty="0"/>
              <a:t> </a:t>
            </a:r>
            <a:r>
              <a:rPr lang="en-US" sz="1300" dirty="0" err="1"/>
              <a:t>seputar</a:t>
            </a:r>
            <a:r>
              <a:rPr lang="en-US" sz="1300" dirty="0"/>
              <a:t> </a:t>
            </a:r>
            <a:r>
              <a:rPr lang="en-US" sz="1300" dirty="0" err="1"/>
              <a:t>Energi</a:t>
            </a:r>
            <a:r>
              <a:rPr lang="en-US" sz="1300" dirty="0"/>
              <a:t> </a:t>
            </a:r>
            <a:r>
              <a:rPr lang="en-US" sz="1300" dirty="0" err="1"/>
              <a:t>Baru</a:t>
            </a:r>
            <a:r>
              <a:rPr lang="en-US" sz="1300" dirty="0"/>
              <a:t> &amp; </a:t>
            </a:r>
            <a:r>
              <a:rPr lang="en-US" sz="1300" dirty="0" err="1"/>
              <a:t>Terbarukan</a:t>
            </a:r>
            <a:r>
              <a:rPr lang="en-US" sz="1300" dirty="0"/>
              <a:t> (EBT), yang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diaplikasikan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memecahkan</a:t>
            </a:r>
            <a:r>
              <a:rPr lang="en-US" sz="1300" dirty="0"/>
              <a:t> </a:t>
            </a:r>
            <a:r>
              <a:rPr lang="en-US" sz="1300" dirty="0" err="1"/>
              <a:t>isu</a:t>
            </a:r>
            <a:r>
              <a:rPr lang="en-US" sz="1300" dirty="0"/>
              <a:t> </a:t>
            </a:r>
            <a:r>
              <a:rPr lang="en-US" sz="1300" dirty="0" err="1"/>
              <a:t>kelangkaan</a:t>
            </a:r>
            <a:r>
              <a:rPr lang="en-US" sz="1300" dirty="0"/>
              <a:t> </a:t>
            </a:r>
            <a:r>
              <a:rPr lang="en-US" sz="1300" dirty="0" err="1"/>
              <a:t>energi</a:t>
            </a:r>
            <a:r>
              <a:rPr lang="en-US" sz="1300" dirty="0"/>
              <a:t> di </a:t>
            </a:r>
            <a:r>
              <a:rPr lang="en-US" sz="1300" dirty="0" err="1"/>
              <a:t>daerah</a:t>
            </a:r>
            <a:r>
              <a:rPr lang="en-US" sz="1300" dirty="0"/>
              <a:t> 3T (</a:t>
            </a:r>
            <a:r>
              <a:rPr lang="en-US" sz="1300" dirty="0" err="1"/>
              <a:t>Terdepan</a:t>
            </a:r>
            <a:r>
              <a:rPr lang="en-US" sz="1300" dirty="0"/>
              <a:t>, </a:t>
            </a:r>
            <a:r>
              <a:rPr lang="en-US" sz="1300" dirty="0" err="1"/>
              <a:t>Terluar</a:t>
            </a:r>
            <a:r>
              <a:rPr lang="en-US" sz="1300" dirty="0"/>
              <a:t> &amp; </a:t>
            </a:r>
            <a:r>
              <a:rPr lang="en-US" sz="1300" dirty="0" err="1"/>
              <a:t>Tertinggal</a:t>
            </a:r>
            <a:r>
              <a:rPr lang="en-US" sz="1300" dirty="0"/>
              <a:t>).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300" dirty="0" err="1"/>
              <a:t>Kompetisi</a:t>
            </a:r>
            <a:r>
              <a:rPr lang="en-US" sz="1300" dirty="0"/>
              <a:t> </a:t>
            </a:r>
            <a:r>
              <a:rPr lang="en-US" sz="1300" dirty="0" err="1"/>
              <a:t>Proyek</a:t>
            </a:r>
            <a:r>
              <a:rPr lang="en-US" sz="1300" dirty="0"/>
              <a:t> </a:t>
            </a:r>
            <a:r>
              <a:rPr lang="en-US" sz="1300" dirty="0" err="1"/>
              <a:t>Inovasi</a:t>
            </a:r>
            <a:r>
              <a:rPr lang="en-US" sz="1300" dirty="0"/>
              <a:t> EBT </a:t>
            </a:r>
            <a:r>
              <a:rPr lang="en-US" sz="1300" dirty="0" err="1"/>
              <a:t>akan</a:t>
            </a:r>
            <a:r>
              <a:rPr lang="en-US" sz="1300" dirty="0"/>
              <a:t> </a:t>
            </a:r>
            <a:r>
              <a:rPr lang="en-US" sz="1300" dirty="0" err="1"/>
              <a:t>berfokus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penemuan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praktik-praktik</a:t>
            </a:r>
            <a:r>
              <a:rPr lang="en-US" sz="1300" dirty="0"/>
              <a:t> </a:t>
            </a:r>
            <a:r>
              <a:rPr lang="en-US" sz="1300" dirty="0" err="1"/>
              <a:t>pengembangan</a:t>
            </a:r>
            <a:r>
              <a:rPr lang="en-US" sz="1300" dirty="0"/>
              <a:t> </a:t>
            </a:r>
            <a:r>
              <a:rPr lang="en-US" sz="1300" dirty="0" err="1"/>
              <a:t>energi</a:t>
            </a:r>
            <a:r>
              <a:rPr lang="en-US" sz="1300" dirty="0"/>
              <a:t> </a:t>
            </a:r>
            <a:r>
              <a:rPr lang="en-US" sz="1300" dirty="0" err="1"/>
              <a:t>baru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terbarukan</a:t>
            </a:r>
            <a:r>
              <a:rPr lang="en-US" sz="1300" dirty="0"/>
              <a:t>, </a:t>
            </a:r>
            <a:r>
              <a:rPr lang="en-US" sz="1300" dirty="0" err="1"/>
              <a:t>guna</a:t>
            </a:r>
            <a:r>
              <a:rPr lang="en-US" sz="1300" dirty="0"/>
              <a:t> </a:t>
            </a:r>
            <a:r>
              <a:rPr lang="en-US" sz="1300" dirty="0" err="1"/>
              <a:t>memenuhi</a:t>
            </a:r>
            <a:r>
              <a:rPr lang="en-US" sz="1300" dirty="0"/>
              <a:t> </a:t>
            </a:r>
            <a:r>
              <a:rPr lang="en-US" sz="1300" dirty="0" err="1"/>
              <a:t>kebutuhan</a:t>
            </a:r>
            <a:r>
              <a:rPr lang="en-US" sz="1300" dirty="0"/>
              <a:t> </a:t>
            </a:r>
            <a:r>
              <a:rPr lang="en-US" sz="1300" dirty="0" err="1"/>
              <a:t>energi</a:t>
            </a:r>
            <a:r>
              <a:rPr lang="en-US" sz="1300" dirty="0"/>
              <a:t> di </a:t>
            </a:r>
            <a:r>
              <a:rPr lang="en-US" sz="1300" dirty="0" err="1"/>
              <a:t>daerah</a:t>
            </a:r>
            <a:r>
              <a:rPr lang="en-US" sz="1300" dirty="0"/>
              <a:t> 3T (</a:t>
            </a:r>
            <a:r>
              <a:rPr lang="en-US" sz="1300" dirty="0" err="1"/>
              <a:t>Tertinggal</a:t>
            </a:r>
            <a:r>
              <a:rPr lang="en-US" sz="1300" dirty="0"/>
              <a:t>, </a:t>
            </a:r>
            <a:r>
              <a:rPr lang="en-US" sz="1300" dirty="0" err="1"/>
              <a:t>Terluar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Terdepan</a:t>
            </a:r>
            <a:r>
              <a:rPr lang="en-US" sz="1300" dirty="0"/>
              <a:t>), </a:t>
            </a:r>
            <a:r>
              <a:rPr lang="en-US" sz="1300" dirty="0" err="1"/>
              <a:t>serta</a:t>
            </a:r>
            <a:r>
              <a:rPr lang="en-US" sz="1300" dirty="0"/>
              <a:t> </a:t>
            </a:r>
            <a:r>
              <a:rPr lang="en-US" sz="1300" dirty="0" err="1"/>
              <a:t>mendorong</a:t>
            </a:r>
            <a:r>
              <a:rPr lang="en-US" sz="1300" dirty="0"/>
              <a:t> </a:t>
            </a:r>
            <a:r>
              <a:rPr lang="en-US" sz="1300" dirty="0" err="1"/>
              <a:t>inovasi</a:t>
            </a:r>
            <a:r>
              <a:rPr lang="en-US" sz="1300" dirty="0"/>
              <a:t> </a:t>
            </a:r>
            <a:r>
              <a:rPr lang="en-US" sz="1300" dirty="0" err="1"/>
              <a:t>energi</a:t>
            </a:r>
            <a:r>
              <a:rPr lang="en-US" sz="1300" dirty="0"/>
              <a:t> </a:t>
            </a:r>
            <a:r>
              <a:rPr lang="en-US" sz="1300" dirty="0" err="1"/>
              <a:t>menuju</a:t>
            </a:r>
            <a:r>
              <a:rPr lang="en-US" sz="1300" dirty="0"/>
              <a:t> Indonesia </a:t>
            </a:r>
            <a:r>
              <a:rPr lang="en-US" sz="1300" dirty="0" err="1"/>
              <a:t>Mandiri</a:t>
            </a:r>
            <a:r>
              <a:rPr lang="en-US" sz="1300" dirty="0"/>
              <a:t> </a:t>
            </a:r>
            <a:r>
              <a:rPr lang="en-US" sz="1300" dirty="0" err="1"/>
              <a:t>Energi</a:t>
            </a:r>
            <a:r>
              <a:rPr lang="en-US" sz="1300" dirty="0"/>
              <a:t> 2035.</a:t>
            </a:r>
          </a:p>
        </p:txBody>
      </p:sp>
    </p:spTree>
    <p:extLst>
      <p:ext uri="{BB962C8B-B14F-4D97-AF65-F5344CB8AC3E}">
        <p14:creationId xmlns:p14="http://schemas.microsoft.com/office/powerpoint/2010/main" val="73154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44817"/>
            <a:ext cx="12192000" cy="1771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Kompetisi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Kategori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Teori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Sains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3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sains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38200" y="1190357"/>
            <a:ext cx="10515600" cy="328539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Pendaftaran</a:t>
            </a:r>
            <a:r>
              <a:rPr lang="en-US" sz="1600" dirty="0"/>
              <a:t> </a:t>
            </a:r>
            <a:r>
              <a:rPr lang="en-US" sz="1600" dirty="0" err="1"/>
              <a:t>peserta</a:t>
            </a:r>
            <a:r>
              <a:rPr lang="en-US" sz="1600" dirty="0"/>
              <a:t>: 3 </a:t>
            </a:r>
            <a:r>
              <a:rPr lang="en-US" sz="1600" dirty="0" err="1"/>
              <a:t>Agustus</a:t>
            </a:r>
            <a:r>
              <a:rPr lang="en-US" sz="1600" dirty="0"/>
              <a:t> s/d 30 </a:t>
            </a:r>
            <a:r>
              <a:rPr lang="en-US" sz="1600" dirty="0" err="1"/>
              <a:t>Oktober</a:t>
            </a:r>
            <a:r>
              <a:rPr lang="en-US" sz="1600" dirty="0"/>
              <a:t>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Seleksi</a:t>
            </a:r>
            <a:r>
              <a:rPr lang="en-US" sz="1600" dirty="0"/>
              <a:t> </a:t>
            </a:r>
            <a:r>
              <a:rPr lang="en-US" sz="1600" dirty="0" err="1"/>
              <a:t>daerah</a:t>
            </a:r>
            <a:r>
              <a:rPr lang="en-US" sz="1600" dirty="0"/>
              <a:t> (</a:t>
            </a:r>
            <a:r>
              <a:rPr lang="en-US" sz="1600" dirty="0" err="1"/>
              <a:t>seleksi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provinsi</a:t>
            </a:r>
            <a:r>
              <a:rPr lang="en-US" sz="1600" dirty="0"/>
              <a:t>): 9 November s/d 13 November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Seleksi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(semi final </a:t>
            </a:r>
            <a:r>
              <a:rPr lang="en-US" sz="1600" dirty="0" err="1"/>
              <a:t>dan</a:t>
            </a:r>
            <a:r>
              <a:rPr lang="en-US" sz="1600" dirty="0"/>
              <a:t> grand final): 6 </a:t>
            </a:r>
            <a:r>
              <a:rPr lang="en-US" sz="1600" dirty="0" err="1"/>
              <a:t>Desember</a:t>
            </a:r>
            <a:r>
              <a:rPr lang="en-US" sz="1600" dirty="0"/>
              <a:t> s/d 9 </a:t>
            </a:r>
            <a:r>
              <a:rPr lang="en-US" sz="1600" dirty="0" err="1"/>
              <a:t>Desember</a:t>
            </a:r>
            <a:r>
              <a:rPr lang="en-US" sz="1600" dirty="0"/>
              <a:t>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Penganugerahan</a:t>
            </a:r>
            <a:r>
              <a:rPr lang="en-US" sz="1600" dirty="0"/>
              <a:t> </a:t>
            </a:r>
            <a:r>
              <a:rPr lang="en-US" sz="1600" dirty="0" err="1"/>
              <a:t>pemenang</a:t>
            </a:r>
            <a:r>
              <a:rPr lang="en-US" sz="1600" dirty="0"/>
              <a:t>: 10 </a:t>
            </a:r>
            <a:r>
              <a:rPr lang="en-US" sz="1600" dirty="0" err="1"/>
              <a:t>Desember</a:t>
            </a:r>
            <a:r>
              <a:rPr lang="en-US" sz="16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2562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44817"/>
            <a:ext cx="12192000" cy="1771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Kompetisi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Kategori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Proyek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Inovasi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EBT</a:t>
            </a:r>
          </a:p>
        </p:txBody>
      </p:sp>
    </p:spTree>
    <p:extLst>
      <p:ext uri="{BB962C8B-B14F-4D97-AF65-F5344CB8AC3E}">
        <p14:creationId xmlns:p14="http://schemas.microsoft.com/office/powerpoint/2010/main" val="74195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mendaftar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3939" y="1998833"/>
            <a:ext cx="2544892" cy="2625514"/>
            <a:chOff x="838200" y="1463591"/>
            <a:chExt cx="2846551" cy="29367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200" y="1463591"/>
              <a:ext cx="2846551" cy="1986517"/>
            </a:xfrm>
            <a:prstGeom prst="rect">
              <a:avLst/>
            </a:prstGeom>
            <a:effectLst/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200" y="3445297"/>
              <a:ext cx="2846551" cy="95502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433938" y="1633820"/>
            <a:ext cx="237436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b="1" dirty="0"/>
              <a:t>(1) </a:t>
            </a:r>
            <a:r>
              <a:rPr lang="en-US" sz="1100" b="1" dirty="0" err="1"/>
              <a:t>Akses</a:t>
            </a:r>
            <a:r>
              <a:rPr lang="en-US" sz="1100" b="1" dirty="0"/>
              <a:t> </a:t>
            </a:r>
            <a:r>
              <a:rPr lang="en-US" sz="1100" b="1" dirty="0" err="1"/>
              <a:t>melalui</a:t>
            </a:r>
            <a:r>
              <a:rPr lang="en-US" sz="1100" b="1" dirty="0"/>
              <a:t> </a:t>
            </a:r>
            <a:r>
              <a:rPr lang="en-US" sz="1100" b="1" dirty="0">
                <a:hlinkClick r:id="rId4"/>
              </a:rPr>
              <a:t>www.sobatbumi.id</a:t>
            </a:r>
            <a:r>
              <a:rPr lang="en-US" sz="1100" b="1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0484" y="4927331"/>
            <a:ext cx="1863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FF0000"/>
                </a:solidFill>
              </a:rPr>
              <a:t>Pilih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kategori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proyek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inovasi</a:t>
            </a:r>
            <a:r>
              <a:rPr lang="en-US" sz="1000" dirty="0">
                <a:solidFill>
                  <a:srgbClr val="FF0000"/>
                </a:solidFill>
              </a:rPr>
              <a:t> EBT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460" y="2358806"/>
            <a:ext cx="3369662" cy="22453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2370" y="2089235"/>
            <a:ext cx="2714389" cy="359983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 flipV="1">
            <a:off x="2245759" y="4587774"/>
            <a:ext cx="104892" cy="32725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989943" y="3292107"/>
            <a:ext cx="31763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22166" y="4714749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FF0000"/>
                </a:solidFill>
              </a:rPr>
              <a:t>Klik</a:t>
            </a:r>
            <a:r>
              <a:rPr lang="en-US" sz="1000" dirty="0">
                <a:solidFill>
                  <a:srgbClr val="FF0000"/>
                </a:solidFill>
              </a:rPr>
              <a:t> “</a:t>
            </a:r>
            <a:r>
              <a:rPr lang="en-US" sz="1000" dirty="0" err="1">
                <a:solidFill>
                  <a:srgbClr val="FF0000"/>
                </a:solidFill>
              </a:rPr>
              <a:t>daftar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sekarang</a:t>
            </a:r>
            <a:r>
              <a:rPr lang="en-US" sz="1000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07577" y="1627570"/>
            <a:ext cx="2842965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(2) </a:t>
            </a:r>
            <a:r>
              <a:rPr lang="en-US" sz="1100" b="1" dirty="0" err="1"/>
              <a:t>Anda</a:t>
            </a:r>
            <a:r>
              <a:rPr lang="en-US" sz="1100" b="1" dirty="0"/>
              <a:t> </a:t>
            </a:r>
            <a:r>
              <a:rPr lang="en-US" sz="1100" b="1" dirty="0" err="1"/>
              <a:t>akan</a:t>
            </a:r>
            <a:r>
              <a:rPr lang="en-US" sz="1100" b="1" dirty="0"/>
              <a:t> </a:t>
            </a:r>
            <a:r>
              <a:rPr lang="en-US" sz="1100" b="1" dirty="0" err="1"/>
              <a:t>masuk</a:t>
            </a:r>
            <a:r>
              <a:rPr lang="en-US" sz="1100" b="1" dirty="0"/>
              <a:t> </a:t>
            </a:r>
            <a:r>
              <a:rPr lang="en-US" sz="1100" b="1" dirty="0" err="1"/>
              <a:t>ke</a:t>
            </a:r>
            <a:r>
              <a:rPr lang="en-US" sz="1100" b="1" dirty="0"/>
              <a:t> </a:t>
            </a:r>
            <a:r>
              <a:rPr lang="en-US" sz="1100" b="1" dirty="0" err="1"/>
              <a:t>halaman</a:t>
            </a:r>
            <a:r>
              <a:rPr lang="en-US" sz="1100" b="1" dirty="0"/>
              <a:t> </a:t>
            </a:r>
            <a:r>
              <a:rPr lang="en-US" sz="1100" b="1" dirty="0" err="1"/>
              <a:t>penjelasan</a:t>
            </a:r>
            <a:r>
              <a:rPr lang="en-US" sz="1100" b="1" dirty="0"/>
              <a:t> </a:t>
            </a:r>
            <a:r>
              <a:rPr lang="en-US" sz="1100" b="1" dirty="0" err="1"/>
              <a:t>mengenai</a:t>
            </a:r>
            <a:r>
              <a:rPr lang="en-US" sz="1100" b="1" dirty="0"/>
              <a:t> </a:t>
            </a:r>
            <a:r>
              <a:rPr lang="en-US" sz="1100" b="1" dirty="0" err="1"/>
              <a:t>kategori</a:t>
            </a:r>
            <a:r>
              <a:rPr lang="en-US" sz="1100" b="1" dirty="0"/>
              <a:t> </a:t>
            </a:r>
            <a:r>
              <a:rPr lang="en-US" sz="1100" b="1" dirty="0" err="1"/>
              <a:t>proyek</a:t>
            </a:r>
            <a:r>
              <a:rPr lang="en-US" sz="1100" b="1" dirty="0"/>
              <a:t> </a:t>
            </a:r>
            <a:r>
              <a:rPr lang="en-US" sz="1100" b="1" dirty="0" err="1"/>
              <a:t>inovasi</a:t>
            </a:r>
            <a:r>
              <a:rPr lang="en-US" sz="1100" b="1" dirty="0"/>
              <a:t> EBT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269720" y="4087169"/>
            <a:ext cx="178181" cy="62758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2370" y="1627570"/>
            <a:ext cx="262856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(3) </a:t>
            </a:r>
            <a:r>
              <a:rPr lang="en-US" sz="1100" b="1" dirty="0" err="1"/>
              <a:t>Anda</a:t>
            </a:r>
            <a:r>
              <a:rPr lang="en-US" sz="1100" b="1" dirty="0"/>
              <a:t> </a:t>
            </a:r>
            <a:r>
              <a:rPr lang="en-US" sz="1100" b="1" dirty="0" err="1"/>
              <a:t>akan</a:t>
            </a:r>
            <a:r>
              <a:rPr lang="en-US" sz="1100" b="1" dirty="0"/>
              <a:t> </a:t>
            </a:r>
            <a:r>
              <a:rPr lang="en-US" sz="1100" b="1" dirty="0" err="1"/>
              <a:t>diarahkan</a:t>
            </a:r>
            <a:r>
              <a:rPr lang="en-US" sz="1100" b="1" dirty="0"/>
              <a:t> </a:t>
            </a:r>
            <a:r>
              <a:rPr lang="en-US" sz="1100" b="1" dirty="0" err="1"/>
              <a:t>untuk</a:t>
            </a:r>
            <a:r>
              <a:rPr lang="en-US" sz="1100" b="1" dirty="0"/>
              <a:t> </a:t>
            </a:r>
            <a:r>
              <a:rPr lang="en-US" sz="1100" b="1" dirty="0" err="1"/>
              <a:t>masuk</a:t>
            </a:r>
            <a:r>
              <a:rPr lang="en-US" sz="1100" b="1" dirty="0"/>
              <a:t> </a:t>
            </a:r>
            <a:r>
              <a:rPr lang="en-US" sz="1100" b="1" dirty="0" err="1"/>
              <a:t>ke</a:t>
            </a:r>
            <a:r>
              <a:rPr lang="en-US" sz="1100" b="1" dirty="0"/>
              <a:t> </a:t>
            </a:r>
            <a:r>
              <a:rPr lang="en-US" sz="1100" b="1" dirty="0" err="1"/>
              <a:t>halaman</a:t>
            </a:r>
            <a:r>
              <a:rPr lang="en-US" sz="1100" b="1" dirty="0"/>
              <a:t> website PF </a:t>
            </a:r>
            <a:r>
              <a:rPr lang="en-US" sz="1100" b="1" dirty="0" err="1"/>
              <a:t>Sains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790776" y="4865247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FF0000"/>
                </a:solidFill>
              </a:rPr>
              <a:t>Klik</a:t>
            </a:r>
            <a:r>
              <a:rPr lang="en-US" sz="1000" dirty="0">
                <a:solidFill>
                  <a:srgbClr val="FF0000"/>
                </a:solidFill>
              </a:rPr>
              <a:t> “</a:t>
            </a:r>
            <a:r>
              <a:rPr lang="en-US" sz="1000" dirty="0" err="1">
                <a:solidFill>
                  <a:srgbClr val="FF0000"/>
                </a:solidFill>
              </a:rPr>
              <a:t>daftar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sekarang</a:t>
            </a:r>
            <a:r>
              <a:rPr lang="en-US" sz="1000" dirty="0">
                <a:solidFill>
                  <a:srgbClr val="FF0000"/>
                </a:solidFill>
              </a:rPr>
              <a:t>”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8494236" y="4904552"/>
            <a:ext cx="296540" cy="8380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6499305" y="3292107"/>
            <a:ext cx="31763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7994" y="2215193"/>
            <a:ext cx="1949716" cy="2409154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9528926" y="3292107"/>
            <a:ext cx="31763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846560" y="1521204"/>
            <a:ext cx="1981150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(4) </a:t>
            </a:r>
            <a:r>
              <a:rPr lang="en-US" sz="1100" b="1" dirty="0" err="1"/>
              <a:t>Mengisi</a:t>
            </a:r>
            <a:r>
              <a:rPr lang="en-US" sz="1100" b="1" dirty="0"/>
              <a:t> </a:t>
            </a:r>
            <a:r>
              <a:rPr lang="en-US" sz="1100" b="1" dirty="0" err="1"/>
              <a:t>formulir</a:t>
            </a:r>
            <a:r>
              <a:rPr lang="en-US" sz="1100" b="1" dirty="0"/>
              <a:t> </a:t>
            </a:r>
            <a:r>
              <a:rPr lang="en-US" sz="1100" b="1" dirty="0" err="1"/>
              <a:t>pendaftaran</a:t>
            </a:r>
            <a:r>
              <a:rPr lang="en-US" sz="1100" b="1" dirty="0"/>
              <a:t> </a:t>
            </a:r>
            <a:r>
              <a:rPr lang="en-US" sz="1100" b="1" dirty="0" err="1"/>
              <a:t>dan</a:t>
            </a:r>
            <a:r>
              <a:rPr lang="en-US" sz="1100" b="1" dirty="0"/>
              <a:t> </a:t>
            </a:r>
            <a:r>
              <a:rPr lang="en-US" sz="1100" b="1" dirty="0" err="1"/>
              <a:t>mengirimkan</a:t>
            </a:r>
            <a:r>
              <a:rPr lang="en-US" sz="1100" b="1" dirty="0"/>
              <a:t> proposal </a:t>
            </a:r>
            <a:r>
              <a:rPr lang="en-US" sz="1100" b="1" dirty="0" err="1"/>
              <a:t>abstrak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6365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EBT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38200" y="1190357"/>
            <a:ext cx="10515600" cy="328539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Registrasi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pengiriman</a:t>
            </a:r>
            <a:r>
              <a:rPr lang="en-US" sz="1600" dirty="0"/>
              <a:t> </a:t>
            </a:r>
            <a:r>
              <a:rPr lang="en-US" sz="1600" dirty="0" err="1"/>
              <a:t>abstraksi</a:t>
            </a:r>
            <a:r>
              <a:rPr lang="en-US" sz="1600" dirty="0"/>
              <a:t> proposal: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24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Juni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s/d 31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Juli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Pengumuman</a:t>
            </a:r>
            <a:r>
              <a:rPr lang="en-US" sz="1600" dirty="0"/>
              <a:t> 25 </a:t>
            </a:r>
            <a:r>
              <a:rPr lang="en-US" sz="1600" dirty="0" err="1"/>
              <a:t>terbaik</a:t>
            </a:r>
            <a:r>
              <a:rPr lang="en-US" sz="1600" dirty="0"/>
              <a:t>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17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Agustus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Penyusunan</a:t>
            </a:r>
            <a:r>
              <a:rPr lang="en-US" sz="1600" dirty="0"/>
              <a:t> proposal 25 </a:t>
            </a:r>
            <a:r>
              <a:rPr lang="en-US" sz="1600" dirty="0" err="1"/>
              <a:t>terbaik</a:t>
            </a:r>
            <a:r>
              <a:rPr lang="en-US" sz="1600" dirty="0"/>
              <a:t>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17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Agustus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s/d 1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Oktober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Pengumuman</a:t>
            </a:r>
            <a:r>
              <a:rPr lang="en-US" sz="1600" dirty="0"/>
              <a:t> 10 </a:t>
            </a:r>
            <a:r>
              <a:rPr lang="en-US" sz="1600" dirty="0" err="1"/>
              <a:t>terbaik</a:t>
            </a:r>
            <a:r>
              <a:rPr lang="en-US" sz="1600" dirty="0"/>
              <a:t>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28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Oktober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Penyusunan</a:t>
            </a:r>
            <a:r>
              <a:rPr lang="en-US" sz="1600" dirty="0"/>
              <a:t> proposal manual </a:t>
            </a:r>
            <a:r>
              <a:rPr lang="en-US" sz="1600" dirty="0" err="1"/>
              <a:t>implementasi</a:t>
            </a:r>
            <a:r>
              <a:rPr lang="en-US" sz="1600" dirty="0"/>
              <a:t>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28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Oktober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s/d 8 November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Pengumuman</a:t>
            </a:r>
            <a:r>
              <a:rPr lang="en-US" sz="1600" dirty="0"/>
              <a:t> 3 </a:t>
            </a:r>
            <a:r>
              <a:rPr lang="en-US" sz="1600" dirty="0" err="1"/>
              <a:t>terbaik</a:t>
            </a:r>
            <a:r>
              <a:rPr lang="en-US" sz="1600" dirty="0"/>
              <a:t> (PF Camp):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8 November s/d 10 November 2020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600" dirty="0" err="1"/>
              <a:t>Penganugerahan</a:t>
            </a:r>
            <a:r>
              <a:rPr lang="en-US" sz="1600" dirty="0"/>
              <a:t> </a:t>
            </a:r>
            <a:r>
              <a:rPr lang="en-US" sz="1600" dirty="0" err="1"/>
              <a:t>pemenang</a:t>
            </a:r>
            <a:r>
              <a:rPr lang="en-US" sz="1600" dirty="0"/>
              <a:t>: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10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Desember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8669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&amp; </a:t>
            </a:r>
            <a:r>
              <a:rPr lang="en-US" dirty="0" err="1"/>
              <a:t>ketentuan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838200" y="1058779"/>
            <a:ext cx="10515600" cy="507251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Siapa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yang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dapat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mendaftar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1200" dirty="0" err="1"/>
              <a:t>Kecuali</a:t>
            </a:r>
            <a:r>
              <a:rPr lang="en-US" sz="1200" dirty="0"/>
              <a:t> </a:t>
            </a:r>
            <a:r>
              <a:rPr lang="en-US" sz="1200" dirty="0" err="1"/>
              <a:t>juri</a:t>
            </a:r>
            <a:r>
              <a:rPr lang="en-US" sz="1200" dirty="0"/>
              <a:t>, </a:t>
            </a:r>
            <a:r>
              <a:rPr lang="en-US" sz="1200" dirty="0" err="1"/>
              <a:t>masyarakat</a:t>
            </a:r>
            <a:r>
              <a:rPr lang="en-US" sz="1200" dirty="0"/>
              <a:t> </a:t>
            </a:r>
            <a:r>
              <a:rPr lang="en-US" sz="1200" dirty="0" err="1"/>
              <a:t>umum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mendaftar</a:t>
            </a:r>
            <a:r>
              <a:rPr lang="en-US" sz="1200" dirty="0"/>
              <a:t> di </a:t>
            </a:r>
            <a:r>
              <a:rPr lang="en-US" sz="1200" dirty="0" err="1"/>
              <a:t>kompetisi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</a:t>
            </a:r>
            <a:r>
              <a:rPr lang="en-US" sz="1200" dirty="0" err="1"/>
              <a:t>batasan</a:t>
            </a:r>
            <a:r>
              <a:rPr lang="en-US" sz="1200" dirty="0"/>
              <a:t> </a:t>
            </a:r>
            <a:r>
              <a:rPr lang="en-US" sz="1200" dirty="0" err="1"/>
              <a:t>umur</a:t>
            </a:r>
            <a:r>
              <a:rPr lang="en-US" sz="1200" dirty="0"/>
              <a:t>. </a:t>
            </a:r>
            <a:r>
              <a:rPr lang="en-US" sz="1200" dirty="0" err="1"/>
              <a:t>Kompetisi</a:t>
            </a:r>
            <a:r>
              <a:rPr lang="en-US" sz="1200" dirty="0"/>
              <a:t> </a:t>
            </a:r>
            <a:r>
              <a:rPr lang="en-US" sz="1200" dirty="0" err="1"/>
              <a:t>terbuka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 </a:t>
            </a:r>
            <a:r>
              <a:rPr lang="en-US" sz="1200" dirty="0" err="1"/>
              <a:t>umum</a:t>
            </a:r>
            <a:r>
              <a:rPr lang="en-US" sz="1200" dirty="0"/>
              <a:t> yang </a:t>
            </a:r>
            <a:r>
              <a:rPr lang="en-US" sz="1200" dirty="0" err="1"/>
              <a:t>mencakup</a:t>
            </a:r>
            <a:r>
              <a:rPr lang="en-US" sz="1200" dirty="0"/>
              <a:t> </a:t>
            </a:r>
            <a:r>
              <a:rPr lang="en-US" sz="1200" dirty="0" err="1"/>
              <a:t>peniliti</a:t>
            </a:r>
            <a:r>
              <a:rPr lang="en-US" sz="1200" dirty="0"/>
              <a:t>, </a:t>
            </a:r>
            <a:r>
              <a:rPr lang="en-US" sz="1200" dirty="0" err="1"/>
              <a:t>dosen</a:t>
            </a:r>
            <a:r>
              <a:rPr lang="en-US" sz="1200" dirty="0"/>
              <a:t>, </a:t>
            </a:r>
            <a:r>
              <a:rPr lang="en-US" sz="1200" dirty="0" err="1"/>
              <a:t>mahasiswa</a:t>
            </a:r>
            <a:r>
              <a:rPr lang="en-US" sz="1200" dirty="0"/>
              <a:t>, </a:t>
            </a:r>
            <a:r>
              <a:rPr lang="en-US" sz="1200" dirty="0" err="1"/>
              <a:t>praktisi</a:t>
            </a:r>
            <a:r>
              <a:rPr lang="en-US" sz="1200" dirty="0"/>
              <a:t>, </a:t>
            </a:r>
            <a:r>
              <a:rPr lang="en-US" sz="1200" dirty="0" err="1"/>
              <a:t>penggiat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pengusaha</a:t>
            </a:r>
            <a:r>
              <a:rPr lang="en-US" sz="1200" dirty="0"/>
              <a:t> di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energi</a:t>
            </a:r>
            <a:r>
              <a:rPr lang="en-US" sz="1200" dirty="0"/>
              <a:t>, </a:t>
            </a:r>
            <a:r>
              <a:rPr lang="en-US" sz="1200" dirty="0" err="1"/>
              <a:t>pengabdi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 </a:t>
            </a:r>
            <a:r>
              <a:rPr lang="en-US" sz="1200" dirty="0" err="1"/>
              <a:t>umum</a:t>
            </a:r>
            <a:r>
              <a:rPr lang="en-US" sz="1200" dirty="0"/>
              <a:t> </a:t>
            </a:r>
            <a:r>
              <a:rPr lang="en-US" sz="1200" dirty="0" err="1"/>
              <a:t>lainnya</a:t>
            </a:r>
            <a:r>
              <a:rPr lang="en-US" sz="1200" dirty="0"/>
              <a:t> yang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ketertarikan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energi</a:t>
            </a:r>
            <a:r>
              <a:rPr lang="en-US" sz="1200" dirty="0"/>
              <a:t> </a:t>
            </a:r>
            <a:r>
              <a:rPr lang="en-US" sz="1200" dirty="0" err="1"/>
              <a:t>baru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terbarukan</a:t>
            </a:r>
            <a:r>
              <a:rPr lang="en-US" sz="1200" dirty="0"/>
              <a:t>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1200" dirty="0" err="1"/>
              <a:t>Peserta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mendaftar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individu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kelompok</a:t>
            </a:r>
            <a:r>
              <a:rPr lang="en-US" sz="1200" dirty="0"/>
              <a:t> (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</a:t>
            </a:r>
            <a:r>
              <a:rPr lang="en-US" sz="1200" dirty="0" err="1"/>
              <a:t>batasan</a:t>
            </a:r>
            <a:r>
              <a:rPr lang="en-US" sz="1200" dirty="0"/>
              <a:t> orang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kelompok</a:t>
            </a:r>
            <a:r>
              <a:rPr lang="en-US" sz="1200" dirty="0"/>
              <a:t>).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Apakah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harus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sudah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melakukan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penelitian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untuk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mengikuti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1200" dirty="0" err="1">
                <a:ea typeface="Calibri" charset="0"/>
                <a:cs typeface="Calibri" charset="0"/>
              </a:rPr>
              <a:t>Kompetisi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kategori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proyek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inovasi</a:t>
            </a:r>
            <a:r>
              <a:rPr lang="en-US" sz="1200" dirty="0">
                <a:ea typeface="Calibri" charset="0"/>
                <a:cs typeface="Calibri" charset="0"/>
              </a:rPr>
              <a:t> EBT </a:t>
            </a:r>
            <a:r>
              <a:rPr lang="en-US" sz="1200" dirty="0" err="1">
                <a:ea typeface="Calibri" charset="0"/>
                <a:cs typeface="Calibri" charset="0"/>
              </a:rPr>
              <a:t>terbuka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untuk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peserta</a:t>
            </a:r>
            <a:r>
              <a:rPr lang="en-US" sz="1200" dirty="0">
                <a:ea typeface="Calibri" charset="0"/>
                <a:cs typeface="Calibri" charset="0"/>
              </a:rPr>
              <a:t> yang </a:t>
            </a:r>
            <a:r>
              <a:rPr lang="en-US" sz="1200" dirty="0" err="1">
                <a:ea typeface="Calibri" charset="0"/>
                <a:cs typeface="Calibri" charset="0"/>
              </a:rPr>
              <a:t>sudah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melakukan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penelitian</a:t>
            </a:r>
            <a:r>
              <a:rPr lang="en-US" sz="1200" dirty="0">
                <a:ea typeface="Calibri" charset="0"/>
                <a:cs typeface="Calibri" charset="0"/>
              </a:rPr>
              <a:t>, </a:t>
            </a:r>
            <a:r>
              <a:rPr lang="en-US" sz="1200" dirty="0" err="1">
                <a:ea typeface="Calibri" charset="0"/>
                <a:cs typeface="Calibri" charset="0"/>
              </a:rPr>
              <a:t>sudah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melakukan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penelitian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memiliki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prototipe</a:t>
            </a:r>
            <a:r>
              <a:rPr lang="en-US" sz="1200" dirty="0">
                <a:ea typeface="Calibri" charset="0"/>
                <a:cs typeface="Calibri" charset="0"/>
              </a:rPr>
              <a:t>, </a:t>
            </a:r>
            <a:r>
              <a:rPr lang="en-US" sz="1200" dirty="0" err="1">
                <a:ea typeface="Calibri" charset="0"/>
                <a:cs typeface="Calibri" charset="0"/>
              </a:rPr>
              <a:t>maupun</a:t>
            </a:r>
            <a:r>
              <a:rPr lang="en-US" sz="1200" dirty="0">
                <a:ea typeface="Calibri" charset="0"/>
                <a:cs typeface="Calibri" charset="0"/>
              </a:rPr>
              <a:t> yang </a:t>
            </a:r>
            <a:r>
              <a:rPr lang="en-US" sz="1200" dirty="0" err="1">
                <a:ea typeface="Calibri" charset="0"/>
                <a:cs typeface="Calibri" charset="0"/>
              </a:rPr>
              <a:t>belum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melakukan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penelitian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sama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sekali</a:t>
            </a:r>
            <a:r>
              <a:rPr lang="en-US" sz="1200" dirty="0"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Apa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syarat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utama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untuk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mengikuti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kategori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proyek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inovasi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EBT?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sz="1200" dirty="0" err="1">
                <a:ea typeface="Calibri" charset="0"/>
                <a:cs typeface="Calibri" charset="0"/>
              </a:rPr>
              <a:t>Syarat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utama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adalah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mengirimkan</a:t>
            </a:r>
            <a:r>
              <a:rPr lang="en-US" sz="1200" dirty="0">
                <a:ea typeface="Calibri" charset="0"/>
                <a:cs typeface="Calibri" charset="0"/>
              </a:rPr>
              <a:t> ide yang </a:t>
            </a:r>
            <a:r>
              <a:rPr lang="en-US" sz="1200" dirty="0" err="1">
                <a:ea typeface="Calibri" charset="0"/>
                <a:cs typeface="Calibri" charset="0"/>
              </a:rPr>
              <a:t>berhubungan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dengan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inovasi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energi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baru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terbarukan</a:t>
            </a:r>
            <a:r>
              <a:rPr lang="en-US" sz="1200" dirty="0">
                <a:ea typeface="Calibri" charset="0"/>
                <a:cs typeface="Calibri" charset="0"/>
              </a:rPr>
              <a:t>, </a:t>
            </a:r>
            <a:r>
              <a:rPr lang="en-US" sz="1200" dirty="0" err="1">
                <a:ea typeface="Calibri" charset="0"/>
                <a:cs typeface="Calibri" charset="0"/>
              </a:rPr>
              <a:t>merupakan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karya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orisinil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memiliki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orientasi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kebermanfaatan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bagi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daerah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/</a:t>
            </a:r>
            <a:r>
              <a:rPr lang="en-US" sz="1200" dirty="0" err="1">
                <a:ea typeface="Calibri" charset="0"/>
                <a:cs typeface="Calibri" charset="0"/>
              </a:rPr>
              <a:t>atau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masyarakat</a:t>
            </a:r>
            <a:r>
              <a:rPr lang="en-US" sz="1200" dirty="0">
                <a:ea typeface="Calibri" charset="0"/>
                <a:cs typeface="Calibri" charset="0"/>
              </a:rPr>
              <a:t> yang </a:t>
            </a:r>
            <a:r>
              <a:rPr lang="en-US" sz="1200" dirty="0" err="1">
                <a:ea typeface="Calibri" charset="0"/>
                <a:cs typeface="Calibri" charset="0"/>
              </a:rPr>
              <a:t>mengalami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permasalahan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energi</a:t>
            </a:r>
            <a:r>
              <a:rPr lang="en-US" sz="1200" dirty="0">
                <a:ea typeface="Calibri" charset="0"/>
                <a:cs typeface="Calibri" charset="0"/>
              </a:rPr>
              <a:t>.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Apa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saja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yang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harus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diuraikan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dalam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proposal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abstrak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1200" dirty="0">
                <a:ea typeface="Calibri" charset="0"/>
                <a:cs typeface="Calibri" charset="0"/>
              </a:rPr>
              <a:t>Proposal </a:t>
            </a:r>
            <a:r>
              <a:rPr lang="en-US" sz="1200" dirty="0" err="1">
                <a:ea typeface="Calibri" charset="0"/>
                <a:cs typeface="Calibri" charset="0"/>
              </a:rPr>
              <a:t>abstrak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secara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singkat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jelas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menjabarkan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tentang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latar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belakang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dari</a:t>
            </a:r>
            <a:r>
              <a:rPr lang="en-US" sz="1200" dirty="0">
                <a:ea typeface="Calibri" charset="0"/>
                <a:cs typeface="Calibri" charset="0"/>
              </a:rPr>
              <a:t> ide yang </a:t>
            </a:r>
            <a:r>
              <a:rPr lang="en-US" sz="1200" dirty="0" err="1">
                <a:ea typeface="Calibri" charset="0"/>
                <a:cs typeface="Calibri" charset="0"/>
              </a:rPr>
              <a:t>dilakukan</a:t>
            </a:r>
            <a:r>
              <a:rPr lang="en-US" sz="1200" dirty="0">
                <a:ea typeface="Calibri" charset="0"/>
                <a:cs typeface="Calibri" charset="0"/>
              </a:rPr>
              <a:t>, </a:t>
            </a:r>
            <a:r>
              <a:rPr lang="en-US" sz="1200" dirty="0" err="1">
                <a:ea typeface="Calibri" charset="0"/>
                <a:cs typeface="Calibri" charset="0"/>
              </a:rPr>
              <a:t>tujuan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manfaat</a:t>
            </a:r>
            <a:r>
              <a:rPr lang="en-US" sz="1200" dirty="0">
                <a:ea typeface="Calibri" charset="0"/>
                <a:cs typeface="Calibri" charset="0"/>
              </a:rPr>
              <a:t> yang </a:t>
            </a:r>
            <a:r>
              <a:rPr lang="en-US" sz="1200" dirty="0" err="1">
                <a:ea typeface="Calibri" charset="0"/>
                <a:cs typeface="Calibri" charset="0"/>
              </a:rPr>
              <a:t>didapatkan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dari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pengimplementasian</a:t>
            </a:r>
            <a:r>
              <a:rPr lang="en-US" sz="1200" dirty="0">
                <a:ea typeface="Calibri" charset="0"/>
                <a:cs typeface="Calibri" charset="0"/>
              </a:rPr>
              <a:t> ide </a:t>
            </a:r>
            <a:r>
              <a:rPr lang="en-US" sz="1200" dirty="0" err="1">
                <a:ea typeface="Calibri" charset="0"/>
                <a:cs typeface="Calibri" charset="0"/>
              </a:rPr>
              <a:t>tersebut</a:t>
            </a:r>
            <a:r>
              <a:rPr lang="en-US" sz="1200" dirty="0">
                <a:ea typeface="Calibri" charset="0"/>
                <a:cs typeface="Calibri" charset="0"/>
              </a:rPr>
              <a:t>, </a:t>
            </a:r>
            <a:r>
              <a:rPr lang="en-US" sz="1200" dirty="0" err="1">
                <a:ea typeface="Calibri" charset="0"/>
                <a:cs typeface="Calibri" charset="0"/>
              </a:rPr>
              <a:t>tantangan</a:t>
            </a:r>
            <a:r>
              <a:rPr lang="en-US" sz="1200" dirty="0">
                <a:ea typeface="Calibri" charset="0"/>
                <a:cs typeface="Calibri" charset="0"/>
              </a:rPr>
              <a:t> yang </a:t>
            </a:r>
            <a:r>
              <a:rPr lang="en-US" sz="1200" dirty="0" err="1">
                <a:ea typeface="Calibri" charset="0"/>
                <a:cs typeface="Calibri" charset="0"/>
              </a:rPr>
              <a:t>akan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dihadapi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juga </a:t>
            </a:r>
            <a:r>
              <a:rPr lang="en-US" sz="1200" dirty="0" err="1">
                <a:ea typeface="Calibri" charset="0"/>
                <a:cs typeface="Calibri" charset="0"/>
              </a:rPr>
              <a:t>gambaran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teknis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produksi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implementasi</a:t>
            </a:r>
            <a:r>
              <a:rPr lang="en-US" sz="1200" dirty="0">
                <a:ea typeface="Calibri" charset="0"/>
                <a:cs typeface="Calibri" charset="0"/>
              </a:rPr>
              <a:t> ide (</a:t>
            </a:r>
            <a:r>
              <a:rPr lang="en-US" sz="1200" dirty="0" err="1">
                <a:ea typeface="Calibri" charset="0"/>
                <a:cs typeface="Calibri" charset="0"/>
              </a:rPr>
              <a:t>jika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ada</a:t>
            </a:r>
            <a:r>
              <a:rPr lang="en-US" sz="1200" dirty="0">
                <a:ea typeface="Calibri" charset="0"/>
                <a:cs typeface="Calibri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Apa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yang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akan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didapatkan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jika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memenangkan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kompetisi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pPr lvl="1">
              <a:spcBef>
                <a:spcPts val="600"/>
              </a:spcBef>
            </a:pPr>
            <a:r>
              <a:rPr lang="en-US" sz="1200" dirty="0" err="1">
                <a:ea typeface="Calibri" charset="0"/>
                <a:cs typeface="Calibri" charset="0"/>
              </a:rPr>
              <a:t>Mendapatkan</a:t>
            </a:r>
            <a:r>
              <a:rPr lang="en-US" sz="1200" dirty="0">
                <a:ea typeface="Calibri" charset="0"/>
                <a:cs typeface="Calibri" charset="0"/>
              </a:rPr>
              <a:t> dana </a:t>
            </a:r>
            <a:r>
              <a:rPr lang="en-US" sz="1200" dirty="0" err="1">
                <a:ea typeface="Calibri" charset="0"/>
                <a:cs typeface="Calibri" charset="0"/>
              </a:rPr>
              <a:t>stimulan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untuk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pengembangan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implementasi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teknologi</a:t>
            </a:r>
            <a:r>
              <a:rPr lang="en-US" sz="1200" dirty="0">
                <a:ea typeface="Calibri" charset="0"/>
                <a:cs typeface="Calibri" charset="0"/>
              </a:rPr>
              <a:t>/</a:t>
            </a:r>
            <a:r>
              <a:rPr lang="en-US" sz="1200" dirty="0" err="1">
                <a:ea typeface="Calibri" charset="0"/>
                <a:cs typeface="Calibri" charset="0"/>
              </a:rPr>
              <a:t>riset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ke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daerah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atau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masyarakat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penerima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manfaat</a:t>
            </a:r>
            <a:endParaRPr lang="en-US" sz="1200" dirty="0">
              <a:ea typeface="Calibri" charset="0"/>
              <a:cs typeface="Calibri" charset="0"/>
            </a:endParaRPr>
          </a:p>
          <a:p>
            <a:pPr lvl="1">
              <a:spcBef>
                <a:spcPts val="600"/>
              </a:spcBef>
            </a:pPr>
            <a:r>
              <a:rPr lang="en-US" sz="1200" dirty="0" err="1">
                <a:ea typeface="Calibri" charset="0"/>
                <a:cs typeface="Calibri" charset="0"/>
              </a:rPr>
              <a:t>Menjadi</a:t>
            </a:r>
            <a:r>
              <a:rPr lang="en-US" sz="1200" dirty="0">
                <a:ea typeface="Calibri" charset="0"/>
                <a:cs typeface="Calibri" charset="0"/>
              </a:rPr>
              <a:t> Duta </a:t>
            </a:r>
            <a:r>
              <a:rPr lang="en-US" sz="1200" dirty="0" err="1">
                <a:ea typeface="Calibri" charset="0"/>
                <a:cs typeface="Calibri" charset="0"/>
              </a:rPr>
              <a:t>Energi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Pertamina</a:t>
            </a:r>
            <a:r>
              <a:rPr lang="en-US" sz="1200" dirty="0">
                <a:ea typeface="Calibri" charset="0"/>
                <a:cs typeface="Calibri" charset="0"/>
              </a:rPr>
              <a:t> Foundation </a:t>
            </a:r>
            <a:r>
              <a:rPr lang="en-US" sz="1200" dirty="0" err="1">
                <a:ea typeface="Calibri" charset="0"/>
                <a:cs typeface="Calibri" charset="0"/>
              </a:rPr>
              <a:t>dalam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membantu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mengkampanyekan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mengenai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Energi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Baru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Terbarukan</a:t>
            </a:r>
            <a:r>
              <a:rPr lang="en-US" sz="1200" dirty="0">
                <a:ea typeface="Calibri" charset="0"/>
                <a:cs typeface="Calibri" charset="0"/>
              </a:rPr>
              <a:t>.</a:t>
            </a:r>
          </a:p>
          <a:p>
            <a:pPr lvl="1">
              <a:spcBef>
                <a:spcPts val="600"/>
              </a:spcBef>
            </a:pPr>
            <a:r>
              <a:rPr lang="en-US" sz="1200" dirty="0" err="1">
                <a:ea typeface="Calibri" charset="0"/>
                <a:cs typeface="Calibri" charset="0"/>
              </a:rPr>
              <a:t>Memperoleh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Piala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Menteri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Riset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Teknologi</a:t>
            </a:r>
            <a:r>
              <a:rPr lang="en-US" sz="1200" dirty="0">
                <a:ea typeface="Calibri" charset="0"/>
                <a:cs typeface="Calibri" charset="0"/>
              </a:rPr>
              <a:t> (</a:t>
            </a:r>
            <a:r>
              <a:rPr lang="en-US" sz="1200" dirty="0" err="1">
                <a:ea typeface="Calibri" charset="0"/>
                <a:cs typeface="Calibri" charset="0"/>
              </a:rPr>
              <a:t>Menristek</a:t>
            </a:r>
            <a:r>
              <a:rPr lang="en-US" sz="1200" dirty="0">
                <a:ea typeface="Calibri" charset="0"/>
                <a:cs typeface="Calibri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200" dirty="0" err="1">
                <a:ea typeface="Calibri" charset="0"/>
                <a:cs typeface="Calibri" charset="0"/>
              </a:rPr>
              <a:t>Berkesempatan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untuk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berkontribusi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secara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riil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memberikan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solusi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nyata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bagi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permasalahan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energi</a:t>
            </a:r>
            <a:r>
              <a:rPr lang="en-US" sz="1200" dirty="0">
                <a:ea typeface="Calibri" charset="0"/>
                <a:cs typeface="Calibri" charset="0"/>
              </a:rPr>
              <a:t> di </a:t>
            </a:r>
            <a:r>
              <a:rPr lang="en-US" sz="1200" dirty="0" err="1">
                <a:ea typeface="Calibri" charset="0"/>
                <a:cs typeface="Calibri" charset="0"/>
              </a:rPr>
              <a:t>daerah</a:t>
            </a:r>
            <a:r>
              <a:rPr lang="en-US" sz="1200" dirty="0">
                <a:ea typeface="Calibri" charset="0"/>
                <a:cs typeface="Calibri" charset="0"/>
              </a:rPr>
              <a:t> 3T (</a:t>
            </a:r>
            <a:r>
              <a:rPr lang="en-US" sz="1200" dirty="0" err="1">
                <a:ea typeface="Calibri" charset="0"/>
                <a:cs typeface="Calibri" charset="0"/>
              </a:rPr>
              <a:t>Terdepan</a:t>
            </a:r>
            <a:r>
              <a:rPr lang="en-US" sz="1200" dirty="0">
                <a:ea typeface="Calibri" charset="0"/>
                <a:cs typeface="Calibri" charset="0"/>
              </a:rPr>
              <a:t>, </a:t>
            </a:r>
            <a:r>
              <a:rPr lang="en-US" sz="1200" dirty="0" err="1">
                <a:ea typeface="Calibri" charset="0"/>
                <a:cs typeface="Calibri" charset="0"/>
              </a:rPr>
              <a:t>Terluar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dan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Tertinggal</a:t>
            </a:r>
            <a:r>
              <a:rPr lang="en-US" sz="1200" dirty="0">
                <a:ea typeface="Calibri" charset="0"/>
                <a:cs typeface="Calibri" charset="0"/>
              </a:rPr>
              <a:t>) di Indonesia, </a:t>
            </a:r>
            <a:r>
              <a:rPr lang="en-US" sz="1200" dirty="0" err="1">
                <a:ea typeface="Calibri" charset="0"/>
                <a:cs typeface="Calibri" charset="0"/>
              </a:rPr>
              <a:t>dengan</a:t>
            </a:r>
            <a:r>
              <a:rPr lang="en-US" sz="1200" dirty="0">
                <a:ea typeface="Calibri" charset="0"/>
                <a:cs typeface="Calibri" charset="0"/>
              </a:rPr>
              <a:t> </a:t>
            </a:r>
            <a:r>
              <a:rPr lang="en-US" sz="1200" dirty="0" err="1">
                <a:ea typeface="Calibri" charset="0"/>
                <a:cs typeface="Calibri" charset="0"/>
              </a:rPr>
              <a:t>prinsip</a:t>
            </a:r>
            <a:r>
              <a:rPr lang="en-US" sz="1200" dirty="0">
                <a:ea typeface="Calibri" charset="0"/>
                <a:cs typeface="Calibri" charset="0"/>
              </a:rPr>
              <a:t> </a:t>
            </a:r>
            <a:r>
              <a:rPr lang="en-US" sz="1200" i="1" dirty="0">
                <a:ea typeface="Calibri" charset="0"/>
                <a:cs typeface="Calibri" charset="0"/>
              </a:rPr>
              <a:t>community-based research/technology</a:t>
            </a:r>
            <a:r>
              <a:rPr lang="en-US" sz="1200" dirty="0">
                <a:ea typeface="Calibri" charset="0"/>
                <a:cs typeface="Calibri" charset="0"/>
              </a:rPr>
              <a:t>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sz="1200" dirty="0">
              <a:ea typeface="Calibri" charset="0"/>
              <a:cs typeface="Calibri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899</Words>
  <Application>Microsoft Macintosh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Tentang Program Kompetisi Sobat Bumi</vt:lpstr>
      <vt:lpstr>Apa saja kategori Kompetisi Sobat Bumi?</vt:lpstr>
      <vt:lpstr>PowerPoint Presentation</vt:lpstr>
      <vt:lpstr>Rangkaian kompetisi kategori teori sains</vt:lpstr>
      <vt:lpstr>PowerPoint Presentation</vt:lpstr>
      <vt:lpstr>Cara mendaftar</vt:lpstr>
      <vt:lpstr>Rangkaian kompetisi kategori proyek inovasi EBT</vt:lpstr>
      <vt:lpstr>Syarat &amp; ketentuan</vt:lpstr>
      <vt:lpstr>Aspek penilaian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Zein</dc:creator>
  <cp:lastModifiedBy>titoli75@hotmail.com</cp:lastModifiedBy>
  <cp:revision>25</cp:revision>
  <dcterms:created xsi:type="dcterms:W3CDTF">2020-07-16T22:00:37Z</dcterms:created>
  <dcterms:modified xsi:type="dcterms:W3CDTF">2020-07-17T08:09:52Z</dcterms:modified>
</cp:coreProperties>
</file>